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9" r:id="rId11"/>
    <p:sldId id="270" r:id="rId12"/>
    <p:sldId id="271" r:id="rId13"/>
    <p:sldId id="262" r:id="rId14"/>
    <p:sldId id="263" r:id="rId15"/>
    <p:sldId id="267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67DF-0050-4EEC-B286-F938D27331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8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998A-E429-4E85-B055-C6F725CB10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74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4703-C14F-4B5E-B66F-560EFDC65C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1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417B-7BE1-45D8-A829-AAB059F1EE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3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1DEB-6FFD-47C1-9E1F-FE022FB845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0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108C-F5CD-4D28-9262-1409B8E83B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40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002A-E6AB-401B-BBDB-ECF09A253B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48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C94E-D013-4EA6-A8BF-9815675057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75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6B841-F9B2-4CEE-99A6-DEDE1A2015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23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7898-A2B5-4F16-93C3-BD5200C91A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5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C6E54-3BFD-4C97-923A-2A200523F6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1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7B0F86-93D7-4CCE-8C40-2503003104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nz/imgres?imgurl=http://radiopaedia.org/uploads/radio/0001/6258/Hydatid_cyst_membrane_gallery.jpg&amp;imgrefurl=http://radiopaedia.org/articles/hepatic-hydatid-infection&amp;usg=__jTFaakf-QDzhDb0B9eUdqn0EPLA=&amp;h=442&amp;w=442&amp;sz=136&amp;hl=en&amp;start=4&amp;itbs=1&amp;tbnid=K_G9lFAaJbvixM:&amp;tbnh=127&amp;tbnw=127&amp;prev=/images?q=hydatid+adult&amp;hl=en&amp;gbv=2&amp;tbs=isch: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nz/imgres?imgurl=http://users.aber.ac.uk/jvh/Web/biomphalaria%20elliptical.jpg&amp;imgrefurl=http://users.aber.ac.uk/jvh/Web/schistosomiasis.html&amp;h=515&amp;w=797&amp;sz=132&amp;hl=en&amp;start=5&amp;um=1&amp;tbnid=pl5Un7eW8ri07M:&amp;tbnh=92&amp;tbnw=143&amp;prev=/images?q=bilharzia&amp;svnum=10&amp;um=1&amp;hl=en&amp;lr=&amp;sa=G&amp;as_qdr=al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OLD/VIDEO/PARASITES/YouTube%20-%20worm%20in%20the%20head%20real.m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eaLnBrk="1" hangingPunct="1"/>
            <a:r>
              <a:rPr lang="en-NZ" b="1" smtClean="0"/>
              <a:t>Responses of animals to the biotic environment</a:t>
            </a:r>
            <a:endParaRPr lang="en-AU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512888"/>
          </a:xfrm>
        </p:spPr>
        <p:txBody>
          <a:bodyPr/>
          <a:lstStyle/>
          <a:p>
            <a:pPr eaLnBrk="1" hangingPunct="1"/>
            <a:r>
              <a:rPr lang="en-NZ" sz="3600" b="1" smtClean="0"/>
              <a:t>Interspecific aggressive responses</a:t>
            </a:r>
            <a:r>
              <a:rPr lang="en-NZ" sz="4400" smtClean="0"/>
              <a:t> </a:t>
            </a:r>
          </a:p>
          <a:p>
            <a:pPr eaLnBrk="1" hangingPunct="1"/>
            <a:endParaRPr lang="en-AU" sz="440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55650" y="494188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NZ" sz="4400">
                <a:solidFill>
                  <a:schemeClr val="tx2"/>
                </a:solidFill>
              </a:rPr>
              <a:t>Parasite- host relations</a:t>
            </a:r>
            <a:endParaRPr lang="en-AU" sz="4400">
              <a:solidFill>
                <a:schemeClr val="tx2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smtClean="0"/>
              <a:t>Hydatid worm, scolex and cyst</a:t>
            </a:r>
            <a:endParaRPr lang="en-GB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2713" name="Picture 9" descr="FIGechinococcu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079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FIGechinococcus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2371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 descr="FIGechinococcus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060575"/>
            <a:ext cx="24050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Hydatid Cysts</a:t>
            </a:r>
            <a:endParaRPr lang="en-GB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NZ" smtClean="0"/>
              <a:t>In a cow heart</a:t>
            </a:r>
          </a:p>
          <a:p>
            <a:endParaRPr lang="en-NZ" smtClean="0"/>
          </a:p>
          <a:p>
            <a:pPr>
              <a:buFontTx/>
              <a:buNone/>
            </a:pPr>
            <a:r>
              <a:rPr lang="en-NZ" smtClean="0"/>
              <a:t>Removed </a:t>
            </a:r>
          </a:p>
          <a:p>
            <a:pPr>
              <a:buFontTx/>
              <a:buNone/>
            </a:pPr>
            <a:r>
              <a:rPr lang="en-NZ" smtClean="0"/>
              <a:t>From body</a:t>
            </a:r>
            <a:endParaRPr lang="en-GB" smtClean="0"/>
          </a:p>
        </p:txBody>
      </p:sp>
      <p:pic>
        <p:nvPicPr>
          <p:cNvPr id="73733" name="Picture 5" descr="fig 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7607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Hydatid_cyst_membrane_galle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0366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  <p:bldP spid="737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305800" cy="5410200"/>
          </a:xfrm>
        </p:spPr>
        <p:txBody>
          <a:bodyPr/>
          <a:lstStyle/>
          <a:p>
            <a:r>
              <a:rPr lang="en-NZ" smtClean="0"/>
              <a:t>Cysts in sheep liver and human kidney</a:t>
            </a:r>
            <a:endParaRPr lang="en-GB" smtClean="0"/>
          </a:p>
        </p:txBody>
      </p:sp>
      <p:pic>
        <p:nvPicPr>
          <p:cNvPr id="75783" name="Picture 7" descr="T0756E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4864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afp20020901p817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1" smtClean="0"/>
              <a:t>Bilharzia</a:t>
            </a:r>
            <a:r>
              <a:rPr lang="en-AU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AU" sz="2000" b="1" smtClean="0"/>
              <a:t>Bilharzia or schistosomiasis is a debilitating disease caused by an internal parasitic worm. Part of its lifecycle is spent in water, in the snails shown below.</a:t>
            </a:r>
          </a:p>
        </p:txBody>
      </p:sp>
      <p:pic>
        <p:nvPicPr>
          <p:cNvPr id="8196" name="Picture 5" descr="view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26955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biomphalaria%2520elliptic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1800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2370137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3779838" y="465296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Worm</a:t>
            </a:r>
            <a:endParaRPr lang="en-AU"/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1187450" y="602138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Snails</a:t>
            </a:r>
            <a:endParaRPr lang="en-AU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5795963" y="616585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/>
              <a:t>Sufferer</a:t>
            </a:r>
            <a:endParaRPr lang="en-AU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3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Parasitoids</a:t>
            </a:r>
            <a:endParaRPr lang="en-A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3960812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2000" smtClean="0"/>
              <a:t>	These are insects (wasps or flies) who lay their eggs on or in a host. The parasitoid larvae eat the host from the inside as it grows, then emerge and pupate outside of the host.</a:t>
            </a:r>
            <a:endParaRPr lang="en-AU" sz="2000" smtClean="0"/>
          </a:p>
        </p:txBody>
      </p:sp>
      <p:pic>
        <p:nvPicPr>
          <p:cNvPr id="9220" name="Picture 4" descr="braconid wasp parasit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arasites_lymantriid_cater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2808288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nsect_paras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875"/>
            <a:ext cx="1971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arasites_palm_leaf_bee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269716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arasites_saturniid_moth_lar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25527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NZ" smtClean="0"/>
              <a:t>Brood parasites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655762"/>
          </a:xfrm>
        </p:spPr>
        <p:txBody>
          <a:bodyPr/>
          <a:lstStyle/>
          <a:p>
            <a:r>
              <a:rPr lang="en-NZ" smtClean="0"/>
              <a:t>The N.Z. shining cuckoo lays its eggs in the nest of a grey warbler then leaves the warblers to take care of it.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141663"/>
            <a:ext cx="43624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 rot="10800000">
            <a:off x="539750" y="6311900"/>
            <a:ext cx="7848600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388" y="3284538"/>
            <a:ext cx="45974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NZ" kern="0" dirty="0" smtClean="0"/>
              <a:t>The cuckoo chick pushes other eggs &amp; host chicks out of the nest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92375"/>
            <a:ext cx="32194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97887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b="1" smtClean="0"/>
              <a:t>Parasites exploit their hosts for food.</a:t>
            </a:r>
          </a:p>
          <a:p>
            <a:pPr eaLnBrk="1" hangingPunct="1"/>
            <a:r>
              <a:rPr lang="en-NZ" sz="2800" b="1" smtClean="0"/>
              <a:t>Ectoparasites live on the outside of their host</a:t>
            </a:r>
            <a:r>
              <a:rPr lang="en-NZ" sz="2800" smtClean="0"/>
              <a:t>.</a:t>
            </a:r>
          </a:p>
          <a:p>
            <a:pPr lvl="1" eaLnBrk="1" hangingPunct="1"/>
            <a:r>
              <a:rPr lang="en-NZ" smtClean="0"/>
              <a:t>Leeches and fleas suck our blood</a:t>
            </a:r>
            <a:endParaRPr lang="en-AU" smtClean="0"/>
          </a:p>
        </p:txBody>
      </p:sp>
      <p:pic>
        <p:nvPicPr>
          <p:cNvPr id="3076" name="Picture 5" descr="Leech_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4895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1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93100" cy="1143000"/>
          </a:xfrm>
        </p:spPr>
        <p:txBody>
          <a:bodyPr/>
          <a:lstStyle/>
          <a:p>
            <a:pPr eaLnBrk="1" hangingPunct="1"/>
            <a:r>
              <a:rPr lang="en-NZ" sz="3600" smtClean="0"/>
              <a:t>Ectoparasites continued - </a:t>
            </a:r>
            <a:endParaRPr lang="en-AU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313612" cy="4525962"/>
          </a:xfrm>
        </p:spPr>
        <p:txBody>
          <a:bodyPr/>
          <a:lstStyle/>
          <a:p>
            <a:pPr eaLnBrk="1" hangingPunct="1"/>
            <a:r>
              <a:rPr lang="en-NZ" sz="2800" smtClean="0"/>
              <a:t>Ticks burrow into your skin and have to be dug out</a:t>
            </a:r>
            <a:endParaRPr lang="en-AU" sz="2800" smtClean="0"/>
          </a:p>
        </p:txBody>
      </p:sp>
      <p:pic>
        <p:nvPicPr>
          <p:cNvPr id="4100" name="Picture 4" descr="ticked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46085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tick it 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68725"/>
            <a:ext cx="28082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313612" cy="850900"/>
          </a:xfrm>
        </p:spPr>
        <p:txBody>
          <a:bodyPr/>
          <a:lstStyle/>
          <a:p>
            <a:pPr eaLnBrk="1" hangingPunct="1"/>
            <a:r>
              <a:rPr lang="en-NZ" sz="3200" smtClean="0"/>
              <a:t>Ectoparasites continued – a dog tick</a:t>
            </a:r>
            <a:endParaRPr lang="en-AU" sz="3200" smtClean="0"/>
          </a:p>
        </p:txBody>
      </p:sp>
      <p:pic>
        <p:nvPicPr>
          <p:cNvPr id="5123" name="Picture 3" descr="AmericanDogTic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5583238" cy="512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1663" cy="1584325"/>
          </a:xfrm>
        </p:spPr>
        <p:txBody>
          <a:bodyPr/>
          <a:lstStyle/>
          <a:p>
            <a:pPr eaLnBrk="1" hangingPunct="1"/>
            <a:r>
              <a:rPr lang="en-NZ" sz="3200" smtClean="0"/>
              <a:t>This is a bot fly larva being</a:t>
            </a:r>
            <a:r>
              <a:rPr lang="en-NZ" sz="4000" smtClean="0"/>
              <a:t> </a:t>
            </a:r>
            <a:r>
              <a:rPr lang="en-NZ" sz="3200" smtClean="0"/>
              <a:t>remover from Tania's head. She picked it up on a trip to Africa</a:t>
            </a:r>
            <a:endParaRPr lang="en-AU" sz="4000" smtClean="0"/>
          </a:p>
        </p:txBody>
      </p:sp>
      <p:pic>
        <p:nvPicPr>
          <p:cNvPr id="6147" name="Picture 3" descr="botfly from Tanias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565400"/>
            <a:ext cx="4103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971550" y="6124575"/>
            <a:ext cx="2808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NZ" sz="2400" b="1" dirty="0">
                <a:hlinkClick r:id="rId3" action="ppaction://hlinkfile"/>
              </a:rPr>
              <a:t>NOOOOOOO!!!</a:t>
            </a:r>
            <a:endParaRPr lang="en-N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Endoparasites live inside their host</a:t>
            </a:r>
            <a:endParaRPr lang="en-A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	</a:t>
            </a:r>
            <a:r>
              <a:rPr lang="en-NZ" sz="2800" smtClean="0"/>
              <a:t>This is </a:t>
            </a:r>
            <a:r>
              <a:rPr lang="en-NZ" sz="2800" u="sng" smtClean="0"/>
              <a:t>one</a:t>
            </a:r>
            <a:r>
              <a:rPr lang="en-NZ" sz="2800" smtClean="0"/>
              <a:t> tapeworm</a:t>
            </a:r>
          </a:p>
          <a:p>
            <a:pPr eaLnBrk="1" hangingPunct="1">
              <a:buFontTx/>
              <a:buNone/>
            </a:pPr>
            <a:endParaRPr lang="en-NZ" sz="2800" smtClean="0"/>
          </a:p>
          <a:p>
            <a:pPr eaLnBrk="1" hangingPunct="1">
              <a:buFontTx/>
              <a:buNone/>
            </a:pPr>
            <a:endParaRPr lang="en-NZ" sz="2800" smtClean="0"/>
          </a:p>
          <a:p>
            <a:pPr eaLnBrk="1" hangingPunct="1">
              <a:buFontTx/>
              <a:buNone/>
            </a:pPr>
            <a:r>
              <a:rPr lang="en-NZ" sz="2800" smtClean="0"/>
              <a:t>					        This is a liver fluke</a:t>
            </a:r>
            <a:endParaRPr lang="en-AU" sz="2800" smtClean="0"/>
          </a:p>
        </p:txBody>
      </p:sp>
      <p:pic>
        <p:nvPicPr>
          <p:cNvPr id="7172" name="Picture 4" descr="tape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28797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[Image, BIODIDAC, Trem054p.gif Platyhelminthes Trematoda Fasciola hepatica Whole mount of the liver fluke. Description en anglais seulement. Désolé !&lt;br&gt;Whole mount of the liver fluke.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21088"/>
            <a:ext cx="4032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28797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62063"/>
            <a:ext cx="82645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NZ" sz="4000" kern="0" dirty="0" smtClean="0"/>
              <a:t>Liver fluke</a:t>
            </a:r>
            <a:endParaRPr lang="en-AU" sz="4000" kern="0" dirty="0" smtClean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139113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NZ" smtClean="0"/>
              <a:t>Hydatid tapeworm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27075"/>
            <a:ext cx="814546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183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Responses of animals to the biotic environment</vt:lpstr>
      <vt:lpstr>PowerPoint Presentation</vt:lpstr>
      <vt:lpstr>Ectoparasites continued - </vt:lpstr>
      <vt:lpstr>Ectoparasites continued – a dog tick</vt:lpstr>
      <vt:lpstr>This is a bot fly larva being remover from Tania's head. She picked it up on a trip to Africa</vt:lpstr>
      <vt:lpstr>Endoparasites live inside their host</vt:lpstr>
      <vt:lpstr>PowerPoint Presentation</vt:lpstr>
      <vt:lpstr>PowerPoint Presentation</vt:lpstr>
      <vt:lpstr>Hydatid tapeworm</vt:lpstr>
      <vt:lpstr>Hydatid worm, scolex and cyst</vt:lpstr>
      <vt:lpstr>Hydatid Cysts</vt:lpstr>
      <vt:lpstr>PowerPoint Presentation</vt:lpstr>
      <vt:lpstr>Bilharzia </vt:lpstr>
      <vt:lpstr>Parasitoids</vt:lpstr>
      <vt:lpstr>Brood parasites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Wood</dc:creator>
  <cp:lastModifiedBy>Rick Wood</cp:lastModifiedBy>
  <cp:revision>23</cp:revision>
  <dcterms:created xsi:type="dcterms:W3CDTF">2007-04-30T08:48:10Z</dcterms:created>
  <dcterms:modified xsi:type="dcterms:W3CDTF">2013-02-27T23:45:39Z</dcterms:modified>
</cp:coreProperties>
</file>